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92" r:id="rId4"/>
    <p:sldId id="289" r:id="rId5"/>
    <p:sldId id="290" r:id="rId6"/>
    <p:sldId id="291" r:id="rId7"/>
    <p:sldId id="259" r:id="rId8"/>
    <p:sldId id="260" r:id="rId9"/>
    <p:sldId id="293" r:id="rId10"/>
    <p:sldId id="294" r:id="rId11"/>
    <p:sldId id="261" r:id="rId12"/>
    <p:sldId id="262" r:id="rId13"/>
    <p:sldId id="263" r:id="rId14"/>
    <p:sldId id="264" r:id="rId15"/>
    <p:sldId id="265" r:id="rId16"/>
    <p:sldId id="295" r:id="rId17"/>
    <p:sldId id="331" r:id="rId18"/>
    <p:sldId id="270" r:id="rId19"/>
    <p:sldId id="271" r:id="rId20"/>
    <p:sldId id="332" r:id="rId21"/>
    <p:sldId id="333" r:id="rId22"/>
    <p:sldId id="317" r:id="rId23"/>
    <p:sldId id="266" r:id="rId24"/>
    <p:sldId id="296" r:id="rId25"/>
    <p:sldId id="297" r:id="rId26"/>
    <p:sldId id="313" r:id="rId27"/>
    <p:sldId id="314" r:id="rId28"/>
    <p:sldId id="315" r:id="rId29"/>
    <p:sldId id="316" r:id="rId30"/>
    <p:sldId id="267" r:id="rId31"/>
    <p:sldId id="310" r:id="rId32"/>
    <p:sldId id="300" r:id="rId33"/>
    <p:sldId id="334" r:id="rId34"/>
    <p:sldId id="335" r:id="rId35"/>
    <p:sldId id="272" r:id="rId36"/>
    <p:sldId id="336" r:id="rId37"/>
    <p:sldId id="301" r:id="rId38"/>
    <p:sldId id="276" r:id="rId39"/>
    <p:sldId id="312" r:id="rId40"/>
    <p:sldId id="343" r:id="rId41"/>
    <p:sldId id="269" r:id="rId42"/>
    <p:sldId id="302" r:id="rId43"/>
    <p:sldId id="303" r:id="rId44"/>
    <p:sldId id="304" r:id="rId45"/>
    <p:sldId id="337" r:id="rId46"/>
    <p:sldId id="298" r:id="rId47"/>
    <p:sldId id="319" r:id="rId48"/>
    <p:sldId id="338" r:id="rId49"/>
    <p:sldId id="320" r:id="rId50"/>
    <p:sldId id="339" r:id="rId51"/>
    <p:sldId id="340" r:id="rId52"/>
    <p:sldId id="321" r:id="rId53"/>
    <p:sldId id="305" r:id="rId54"/>
    <p:sldId id="341" r:id="rId55"/>
    <p:sldId id="307" r:id="rId56"/>
    <p:sldId id="342" r:id="rId57"/>
    <p:sldId id="281" r:id="rId58"/>
    <p:sldId id="323" r:id="rId59"/>
    <p:sldId id="282" r:id="rId60"/>
    <p:sldId id="322" r:id="rId61"/>
    <p:sldId id="283" r:id="rId62"/>
    <p:sldId id="344" r:id="rId63"/>
    <p:sldId id="345" r:id="rId64"/>
    <p:sldId id="346" r:id="rId65"/>
    <p:sldId id="284" r:id="rId66"/>
    <p:sldId id="285" r:id="rId67"/>
    <p:sldId id="325" r:id="rId68"/>
    <p:sldId id="324" r:id="rId69"/>
    <p:sldId id="326" r:id="rId70"/>
    <p:sldId id="327" r:id="rId71"/>
    <p:sldId id="347" r:id="rId72"/>
    <p:sldId id="328" r:id="rId73"/>
    <p:sldId id="329" r:id="rId74"/>
    <p:sldId id="330" r:id="rId75"/>
    <p:sldId id="286" r:id="rId76"/>
    <p:sldId id="287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3F23-5436-491D-ADC9-7A2D098BD106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AE98-EF7C-45FA-8BA0-D174AA2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8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3F23-5436-491D-ADC9-7A2D098BD106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AE98-EF7C-45FA-8BA0-D174AA2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3F23-5436-491D-ADC9-7A2D098BD106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AE98-EF7C-45FA-8BA0-D174AA2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3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3F23-5436-491D-ADC9-7A2D098BD106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AE98-EF7C-45FA-8BA0-D174AA2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31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3F23-5436-491D-ADC9-7A2D098BD106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AE98-EF7C-45FA-8BA0-D174AA2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4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3F23-5436-491D-ADC9-7A2D098BD106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AE98-EF7C-45FA-8BA0-D174AA2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56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3F23-5436-491D-ADC9-7A2D098BD106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AE98-EF7C-45FA-8BA0-D174AA2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14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3F23-5436-491D-ADC9-7A2D098BD106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AE98-EF7C-45FA-8BA0-D174AA2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3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3F23-5436-491D-ADC9-7A2D098BD106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AE98-EF7C-45FA-8BA0-D174AA2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81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3F23-5436-491D-ADC9-7A2D098BD106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AE98-EF7C-45FA-8BA0-D174AA2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92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3F23-5436-491D-ADC9-7A2D098BD106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AE98-EF7C-45FA-8BA0-D174AA2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41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83F23-5436-491D-ADC9-7A2D098BD106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CAE98-EF7C-45FA-8BA0-D174AA2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7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Biplab</a:t>
            </a:r>
            <a:r>
              <a:rPr lang="en-US" dirty="0"/>
              <a:t> Banerjee</a:t>
            </a:r>
          </a:p>
        </p:txBody>
      </p:sp>
    </p:spTree>
    <p:extLst>
      <p:ext uri="{BB962C8B-B14F-4D97-AF65-F5344CB8AC3E}">
        <p14:creationId xmlns:p14="http://schemas.microsoft.com/office/powerpoint/2010/main" val="3515848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generator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598" y="2161319"/>
            <a:ext cx="8944803" cy="418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23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91" y="409869"/>
            <a:ext cx="5753100" cy="3256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43" y="3817064"/>
            <a:ext cx="5989796" cy="30034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9891" y="436287"/>
            <a:ext cx="5663648" cy="31318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708" y="3774346"/>
            <a:ext cx="6261465" cy="30461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>
            <a:off x="516835" y="-1222513"/>
            <a:ext cx="45719" cy="457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639339" y="3839169"/>
            <a:ext cx="4988521" cy="2830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71543" y="5595730"/>
            <a:ext cx="5989796" cy="10738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699" y="4452730"/>
            <a:ext cx="4495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40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generator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discriminator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7" y="3028950"/>
            <a:ext cx="4543425" cy="80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986" y="5230673"/>
            <a:ext cx="70580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1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87" y="2029859"/>
            <a:ext cx="6372225" cy="124777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536096" y="3468757"/>
            <a:ext cx="1391478" cy="94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026965" y="3468757"/>
            <a:ext cx="1769165" cy="1053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54557" y="4840357"/>
            <a:ext cx="231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Generator minimizes 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36133" y="4840357"/>
            <a:ext cx="265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Discriminator maximizes it</a:t>
            </a:r>
          </a:p>
        </p:txBody>
      </p:sp>
    </p:spTree>
    <p:extLst>
      <p:ext uri="{BB962C8B-B14F-4D97-AF65-F5344CB8AC3E}">
        <p14:creationId xmlns:p14="http://schemas.microsoft.com/office/powerpoint/2010/main" val="1488834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vanilla GAN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87" y="2043112"/>
            <a:ext cx="71342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7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409575"/>
            <a:ext cx="1165860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13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Tackling vanishing gradients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2285"/>
            <a:ext cx="10422835" cy="51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34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0BA26A-40A8-4F07-A3ED-2C51143B5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101" y="1021362"/>
            <a:ext cx="5231792" cy="15570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D2CAB-F7D1-4788-BA0C-8CA40762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210" y="3536606"/>
            <a:ext cx="8333708" cy="183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3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B28FBD-4F2B-49C7-9730-887F87ACB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784" y="1510355"/>
            <a:ext cx="7030722" cy="41160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A58186-B650-4257-9E65-373067565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349" y="5806131"/>
            <a:ext cx="58674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95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optima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2F119-8387-4F73-B8B8-867C0B510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579" y="1464404"/>
            <a:ext cx="5295900" cy="1704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52A6A-E619-4409-882C-7F476D0B3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703" y="3563637"/>
            <a:ext cx="6238875" cy="933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F35158-7842-43D8-B61B-940A85B16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30" y="5186106"/>
            <a:ext cx="5162550" cy="1000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3067D-9A36-4138-82C3-328074279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33" y="5565560"/>
            <a:ext cx="3886200" cy="504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1EDFE6-AD6F-40A5-8162-F6A93B614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186" y="6362700"/>
            <a:ext cx="6934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59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381000"/>
            <a:ext cx="1042987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77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CD0E-6817-4860-9E00-152997D72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optima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E96E8-565E-489D-B7FD-A4BB68D10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129" y="2515887"/>
            <a:ext cx="6276975" cy="590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C1BFAD-42B2-4D69-BABC-05B72DE38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53" y="3697888"/>
            <a:ext cx="5734050" cy="714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3F50E7-8595-4CA3-8F77-E981DFC2C857}"/>
              </a:ext>
            </a:extLst>
          </p:cNvPr>
          <p:cNvSpPr/>
          <p:nvPr/>
        </p:nvSpPr>
        <p:spPr>
          <a:xfrm>
            <a:off x="3253946" y="3558746"/>
            <a:ext cx="5923005" cy="9720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3EB709-E288-4260-9960-C39899340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01" y="5346485"/>
            <a:ext cx="5819775" cy="942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8E376F-C88D-4FE5-ABBB-29C62A121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2049" y="5585125"/>
            <a:ext cx="30003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65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6213C-521F-48CD-A4EF-AF8C3E8B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EA22A-F83E-4314-8631-F60999CA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042" y="2343150"/>
            <a:ext cx="8218033" cy="273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9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FE39C1-BC4C-4AA0-8216-09BC4A857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419" y="0"/>
            <a:ext cx="9015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45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GAN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2175"/>
            <a:ext cx="112776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9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2" y="385723"/>
            <a:ext cx="12161148" cy="603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70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085" y="152400"/>
            <a:ext cx="1029652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43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FA1DED-5F39-43D5-AF91-06702365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548" y="0"/>
            <a:ext cx="9518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94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0E29B-684D-4168-B5F5-4BA61EC19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473" y="0"/>
            <a:ext cx="9801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34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7ABC3C-6453-478C-8307-5F06CC9F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0"/>
            <a:ext cx="9640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87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D56E0C-3902-4D2E-A118-1346AB23B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920" y="0"/>
            <a:ext cx="9032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06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density estimation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What if we are only interested to sample from the complex high dimensional intractable data distribution without caring to know </a:t>
            </a:r>
            <a:r>
              <a:rPr lang="en-US" i="1" dirty="0"/>
              <a:t>P(data)</a:t>
            </a:r>
            <a:r>
              <a:rPr lang="en-US" dirty="0"/>
              <a:t> at all?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2" y="3075333"/>
            <a:ext cx="650557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32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tips for GAN network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Replace pooling by </a:t>
            </a:r>
            <a:r>
              <a:rPr lang="en-US" dirty="0" err="1"/>
              <a:t>strided</a:t>
            </a:r>
            <a:r>
              <a:rPr lang="en-US" dirty="0"/>
              <a:t> convolution and </a:t>
            </a:r>
            <a:r>
              <a:rPr lang="en-US" dirty="0" err="1"/>
              <a:t>unpolling</a:t>
            </a:r>
            <a:r>
              <a:rPr lang="en-US" dirty="0"/>
              <a:t> by fractional </a:t>
            </a:r>
            <a:r>
              <a:rPr lang="en-US" dirty="0" err="1"/>
              <a:t>strided</a:t>
            </a:r>
            <a:r>
              <a:rPr lang="en-US" dirty="0"/>
              <a:t> convolution</a:t>
            </a:r>
          </a:p>
          <a:p>
            <a:r>
              <a:rPr lang="en-US" dirty="0"/>
              <a:t>Use batch-norm</a:t>
            </a:r>
          </a:p>
          <a:p>
            <a:r>
              <a:rPr lang="en-US" dirty="0"/>
              <a:t>Avoid FC layers in deeper architectures</a:t>
            </a:r>
          </a:p>
          <a:p>
            <a:r>
              <a:rPr lang="en-US" dirty="0"/>
              <a:t>Use </a:t>
            </a:r>
            <a:r>
              <a:rPr lang="en-US" dirty="0" err="1"/>
              <a:t>ReLU</a:t>
            </a:r>
            <a:r>
              <a:rPr lang="en-US" dirty="0"/>
              <a:t> in all the generator layers except output where</a:t>
            </a:r>
          </a:p>
          <a:p>
            <a:pPr marL="0" indent="0">
              <a:buNone/>
            </a:pPr>
            <a:r>
              <a:rPr lang="en-US" dirty="0"/>
              <a:t>use </a:t>
            </a:r>
            <a:r>
              <a:rPr lang="en-US" dirty="0" err="1"/>
              <a:t>tanh</a:t>
            </a:r>
            <a:endParaRPr lang="en-US" dirty="0"/>
          </a:p>
          <a:p>
            <a:r>
              <a:rPr lang="en-US" dirty="0"/>
              <a:t>Use leaky-</a:t>
            </a:r>
            <a:r>
              <a:rPr lang="en-US" dirty="0" err="1"/>
              <a:t>ReLU</a:t>
            </a:r>
            <a:r>
              <a:rPr lang="en-US" dirty="0"/>
              <a:t> in the discriminator layers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** See GAN-hacks (by </a:t>
            </a:r>
            <a:r>
              <a:rPr lang="en-US" dirty="0" err="1"/>
              <a:t>soumith</a:t>
            </a:r>
            <a:r>
              <a:rPr lang="en-US" dirty="0"/>
              <a:t> </a:t>
            </a:r>
            <a:r>
              <a:rPr lang="en-US" dirty="0" err="1"/>
              <a:t>chintala</a:t>
            </a:r>
            <a:r>
              <a:rPr lang="en-US" dirty="0"/>
              <a:t>) for more details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299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24B0BF-921E-496C-BC7F-8557F42D7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5298"/>
            <a:ext cx="12192000" cy="30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51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convergence of GAN training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6333"/>
            <a:ext cx="7982571" cy="543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08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90D59-773F-4B3B-989F-AC2246BB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consider an example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E29EA-4108-4B56-98A4-29D233294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547" y="1980425"/>
            <a:ext cx="7620644" cy="2400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B7103F-BEE0-4D0E-BCF7-45399D45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614" y="4769320"/>
            <a:ext cx="2514600" cy="828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049BDA-4D56-45BE-81EB-BCE415036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25" y="5850667"/>
            <a:ext cx="3971925" cy="809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05FC31-627B-4848-9F66-89F5F34D2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192" y="5854399"/>
            <a:ext cx="41910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1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7286A4-0F83-4AA4-9AD6-1397E38A7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324" y="1337489"/>
            <a:ext cx="6686550" cy="4924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7C6BA3-65CC-450C-91AF-04D511973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1007074"/>
            <a:ext cx="7810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81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in obtaining the equilibrium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147" y="1297126"/>
            <a:ext cx="12192000" cy="513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15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F9652-2B0C-4B78-89CB-02845BC0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solutions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AD867-A1B2-4CC9-8848-CBBED335C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learning rate</a:t>
            </a:r>
          </a:p>
          <a:p>
            <a:r>
              <a:rPr lang="en-US" dirty="0"/>
              <a:t>Use different learning rates for the generator and discriminator</a:t>
            </a:r>
          </a:p>
          <a:p>
            <a:r>
              <a:rPr lang="en-US" dirty="0"/>
              <a:t>Predict the next step’s gradient and use it to stabilize updates.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725D3-7A6E-4CF0-A8AF-052291A9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95" y="3516269"/>
            <a:ext cx="5667375" cy="2000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85438E-7341-4D13-86E8-6C8F865A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766" y="4861097"/>
            <a:ext cx="61245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31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collapse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90688"/>
            <a:ext cx="10820400" cy="503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02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collapse in MNIST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552" y="1690688"/>
            <a:ext cx="9054896" cy="480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52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B47C30-E309-4A1F-BB58-E30392332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782"/>
            <a:ext cx="12192000" cy="592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42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of GAN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52" y="1847375"/>
            <a:ext cx="11275943" cy="501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20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AB8FC7-7ACC-425E-9505-0759D52FE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251" y="2445866"/>
            <a:ext cx="6610350" cy="21145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8F0867-ACF3-460B-B647-7094F2B8E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Feature matching</a:t>
            </a:r>
          </a:p>
        </p:txBody>
      </p:sp>
    </p:spTree>
    <p:extLst>
      <p:ext uri="{BB962C8B-B14F-4D97-AF65-F5344CB8AC3E}">
        <p14:creationId xmlns:p14="http://schemas.microsoft.com/office/powerpoint/2010/main" val="2537387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matching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69" y="1475168"/>
            <a:ext cx="10759236" cy="4160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1227"/>
            <a:ext cx="1219200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43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87" y="761443"/>
            <a:ext cx="11118780" cy="538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67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Supervision with labels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323975"/>
            <a:ext cx="120015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432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5" y="441942"/>
            <a:ext cx="11329972" cy="46756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DDD4B3-9EFE-4C8D-B1E6-E6CBD7758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72" y="5890532"/>
            <a:ext cx="104775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59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4B4EF-E7F6-47A2-88A1-A9335D5A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issue of vanilla GAN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DC7A0-FBD5-4FF2-86D2-586DA8129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47" y="2538412"/>
            <a:ext cx="8280665" cy="237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12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vectors capture meaningful information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727" y="1934262"/>
            <a:ext cx="9898546" cy="478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17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32CDAA-CE7D-44F3-87F5-B8453E65C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421" y="2302604"/>
            <a:ext cx="91344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375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0D5C0-35FC-4C2D-B76E-AC911F94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</a:t>
            </a:r>
            <a:r>
              <a:rPr lang="en-US" dirty="0" err="1"/>
              <a:t>InfoGAN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560C361-F8D1-46A5-B93E-FA87A5BAD3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80219"/>
            <a:ext cx="1064810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 a structured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disentangled latent space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where each latent variable controls a distinct,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interpretable factor.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Encourage the generator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encode meaningful latent codes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correspond to different aspects of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generated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8EADED-69BB-4130-97A1-B0FDD0D78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362" y="3930350"/>
            <a:ext cx="6777883" cy="235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059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B7203-82F7-4C98-9500-13013AE5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InfoGAN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DBADC-09C7-447F-8B9F-B831C30D1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045" y="3322183"/>
            <a:ext cx="3543300" cy="466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E6AE59-118D-41FE-BD11-5D682F8AD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16" y="4828568"/>
            <a:ext cx="6588138" cy="16629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B90252-6705-4B65-81C0-094520275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752" y="824685"/>
            <a:ext cx="54673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82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of GAN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86" y="1690688"/>
            <a:ext cx="9355827" cy="488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963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B749-DAB2-4680-93EA-D2DF9159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of mutual information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203C1-D4E8-4556-BEDA-BCF8539AF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498" y="1971675"/>
            <a:ext cx="7644644" cy="2064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9B6E81-11C0-4B4A-AFC6-CC006D3E6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153" y="4872552"/>
            <a:ext cx="8140155" cy="115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145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E0A3-8C22-4A74-9B0A-38705674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MI directly is difficult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7DF64-6F65-480A-BD44-944250492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766" y="1895346"/>
            <a:ext cx="7544798" cy="221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55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403706-5B93-48F7-99F8-FCA35F8F0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066" y="551769"/>
            <a:ext cx="8974145" cy="54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21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alternate view of GAN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39" y="1643870"/>
            <a:ext cx="10384321" cy="521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088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1F60B5-D73F-4DA7-B2D2-C06A863D2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551" y="599818"/>
            <a:ext cx="4276725" cy="102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5110B3-2C23-43BD-9FBA-9A6162B0F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33" y="2742814"/>
            <a:ext cx="56864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310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 GAN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96084A-5417-48DC-93D0-6C2ED1A1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46" y="1834592"/>
            <a:ext cx="6296025" cy="220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B822AA-68EE-4017-99F0-95A499EF7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07" y="4906275"/>
            <a:ext cx="6124575" cy="752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152945-5649-4B9E-9B61-F0254A439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503" y="2251935"/>
            <a:ext cx="5433497" cy="252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979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A7258-3E9E-4257-8927-9626A84C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results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A1994-A5B8-4A09-BCFC-6DFDBAAD6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55" y="1517177"/>
            <a:ext cx="5229310" cy="3071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A455F-ED0F-428D-A648-D847B2F1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1032562"/>
            <a:ext cx="66484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282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KL, JS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286500" cy="2838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395" y="4813024"/>
            <a:ext cx="63817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106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242EFF-B466-45E8-95B9-819A7515E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963" y="80509"/>
            <a:ext cx="5648325" cy="3168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878DE8-7B34-4A10-A467-B2D7DC5A3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757" y="3447257"/>
            <a:ext cx="8138432" cy="34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188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distance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06ED4-191D-4E9A-982E-B0E361D41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071" y="1726065"/>
            <a:ext cx="8871857" cy="443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50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761765"/>
            <a:ext cx="11274702" cy="562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31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DD169-3B18-449D-941A-22E13C544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1557337"/>
            <a:ext cx="104775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405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distance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61D17E-00D7-436E-8E84-BE78F9001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351" y="1792888"/>
            <a:ext cx="7535928" cy="40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565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FB470-5122-4A32-AA33-733CA1B80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discrete space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1B431-1C2C-4D08-BC30-B9F9C68C1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73" y="1904099"/>
            <a:ext cx="6975185" cy="378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068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DF74-7B85-4AF3-BD0E-F4C1EE82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Kantorvich-Rubinson</a:t>
            </a:r>
            <a:r>
              <a:rPr lang="en-US" dirty="0"/>
              <a:t> </a:t>
            </a:r>
            <a:r>
              <a:rPr lang="en-US" dirty="0" err="1"/>
              <a:t>dualty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52061-41AC-4E15-9EAF-14F408DF4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752" y="1599813"/>
            <a:ext cx="6238875" cy="2505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DEFDE3-E243-4BE7-80C5-70FD76C73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273" y="4512661"/>
            <a:ext cx="63150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293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8451-9D75-42BC-81B2-066B2A96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WGAN loss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C5A4E-5899-45E9-9601-0CBEB1A67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632" y="1667775"/>
            <a:ext cx="7885226" cy="432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737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774" y="771731"/>
            <a:ext cx="8822013" cy="505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042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12" y="90487"/>
            <a:ext cx="71913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916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847CA4-293E-426A-B487-2C27AA501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143125"/>
            <a:ext cx="104775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649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562C1-1D38-4DC7-A010-B6C0921AC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060" y="0"/>
            <a:ext cx="9099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650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2306-2D7A-4F00-848F-184A2688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clipping parameter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DF9FA-08C1-486D-AF51-56C70675E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814" y="1527680"/>
            <a:ext cx="8742589" cy="485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78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952625"/>
            <a:ext cx="86868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78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9372-DB52-4E35-A73C-2FD1724C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W-GAN GP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1E9F8-9AEE-4F80-82FB-1349A209D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41" y="4928377"/>
            <a:ext cx="10477500" cy="1095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228645-889A-4C71-8875-0AEE1772A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065" y="1475861"/>
            <a:ext cx="638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7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068BE-988B-4B6F-B2E8-F9C5218B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do not apply the </a:t>
            </a:r>
            <a:r>
              <a:rPr lang="en-US" dirty="0" err="1"/>
              <a:t>regularizr</a:t>
            </a:r>
            <a:r>
              <a:rPr lang="en-US" dirty="0"/>
              <a:t> on real or fake points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47FB2-3D6A-4262-B14B-0E4308E81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optimal critic</a:t>
            </a:r>
            <a:r>
              <a:rPr lang="en-US" dirty="0"/>
              <a:t> in WGAN tends to have </a:t>
            </a:r>
            <a:r>
              <a:rPr lang="en-US" b="1" dirty="0"/>
              <a:t>linear behavior between real and fake </a:t>
            </a:r>
          </a:p>
          <a:p>
            <a:endParaRPr lang="en-US" b="1" dirty="0"/>
          </a:p>
          <a:p>
            <a:r>
              <a:rPr lang="en-US" dirty="0"/>
              <a:t>So the region </a:t>
            </a:r>
            <a:r>
              <a:rPr lang="en-US" b="1" dirty="0"/>
              <a:t>between real and fake samples</a:t>
            </a:r>
            <a:r>
              <a:rPr lang="en-US" dirty="0"/>
              <a:t> is where:</a:t>
            </a:r>
          </a:p>
          <a:p>
            <a:pPr lvl="1"/>
            <a:r>
              <a:rPr lang="en-US" dirty="0"/>
              <a:t>The gradient might violate the Lipschitz constraint.</a:t>
            </a:r>
          </a:p>
          <a:p>
            <a:pPr lvl="1"/>
            <a:r>
              <a:rPr lang="en-US" dirty="0"/>
              <a:t>The critic function is expected to </a:t>
            </a:r>
            <a:r>
              <a:rPr lang="en-US" b="1" dirty="0"/>
              <a:t>change the most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39508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1D5631-8765-486C-8D77-294391342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642937"/>
            <a:ext cx="104775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888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E3815-B170-4837-AFA3-4345AA1D6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GP experiments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61E0F-9719-4E08-A48B-B302802F5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61" y="2149928"/>
            <a:ext cx="104775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738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BDABEA-1CD8-4482-9AB7-3B44D6CAE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91" y="0"/>
            <a:ext cx="8991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310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CGAN – using the labels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772" y="1514564"/>
            <a:ext cx="7388455" cy="534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308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InfoGAN</a:t>
            </a:r>
            <a:r>
              <a:rPr lang="en-US" dirty="0"/>
              <a:t> – labels as latent variables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79" y="1610826"/>
            <a:ext cx="6934441" cy="510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91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0" y="496957"/>
            <a:ext cx="11497632" cy="609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48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discriminator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833" y="2140248"/>
            <a:ext cx="9552333" cy="44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45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24098</TotalTime>
  <Words>346</Words>
  <Application>Microsoft Office PowerPoint</Application>
  <PresentationFormat>Widescreen</PresentationFormat>
  <Paragraphs>79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Generative adversarial networks</vt:lpstr>
      <vt:lpstr>PowerPoint Presentation</vt:lpstr>
      <vt:lpstr>Implicit density estimation problem</vt:lpstr>
      <vt:lpstr>Magic of GAN</vt:lpstr>
      <vt:lpstr>Magic of GAN</vt:lpstr>
      <vt:lpstr>PowerPoint Presentation</vt:lpstr>
      <vt:lpstr>What about</vt:lpstr>
      <vt:lpstr>PowerPoint Presentation</vt:lpstr>
      <vt:lpstr>Training discriminator</vt:lpstr>
      <vt:lpstr>Training generator</vt:lpstr>
      <vt:lpstr>PowerPoint Presentation</vt:lpstr>
      <vt:lpstr>Loss functions</vt:lpstr>
      <vt:lpstr>Loss function</vt:lpstr>
      <vt:lpstr>Training a vanilla GAN</vt:lpstr>
      <vt:lpstr>PowerPoint Presentation</vt:lpstr>
      <vt:lpstr>Tackling vanishing gradients</vt:lpstr>
      <vt:lpstr>PowerPoint Presentation</vt:lpstr>
      <vt:lpstr>Optimal D</vt:lpstr>
      <vt:lpstr>Global optima</vt:lpstr>
      <vt:lpstr>Global optima</vt:lpstr>
      <vt:lpstr>Interpretation</vt:lpstr>
      <vt:lpstr>PowerPoint Presentation</vt:lpstr>
      <vt:lpstr>DC GAN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tips for GAN network design</vt:lpstr>
      <vt:lpstr>PowerPoint Presentation</vt:lpstr>
      <vt:lpstr>Non convergence of GAN training</vt:lpstr>
      <vt:lpstr>Lets consider an example</vt:lpstr>
      <vt:lpstr>PowerPoint Presentation</vt:lpstr>
      <vt:lpstr>Problem in obtaining the equilibrium</vt:lpstr>
      <vt:lpstr>What are the solutions</vt:lpstr>
      <vt:lpstr>Mode collapse</vt:lpstr>
      <vt:lpstr>Mode collapse in MNIST</vt:lpstr>
      <vt:lpstr>PowerPoint Presentation</vt:lpstr>
      <vt:lpstr>Feature matching</vt:lpstr>
      <vt:lpstr>Feature matching</vt:lpstr>
      <vt:lpstr>PowerPoint Presentation</vt:lpstr>
      <vt:lpstr>Supervision with labels</vt:lpstr>
      <vt:lpstr>PowerPoint Presentation</vt:lpstr>
      <vt:lpstr>One issue of vanilla GAN</vt:lpstr>
      <vt:lpstr>Latent vectors capture meaningful information</vt:lpstr>
      <vt:lpstr>PowerPoint Presentation</vt:lpstr>
      <vt:lpstr>Goal of InfoGAN</vt:lpstr>
      <vt:lpstr>InfoGAN</vt:lpstr>
      <vt:lpstr>Idea of mutual information</vt:lpstr>
      <vt:lpstr>Calculating MI directly is difficult</vt:lpstr>
      <vt:lpstr>PowerPoint Presentation</vt:lpstr>
      <vt:lpstr>An alternate view of GAN</vt:lpstr>
      <vt:lpstr>PowerPoint Presentation</vt:lpstr>
      <vt:lpstr>Least-Square GAN</vt:lpstr>
      <vt:lpstr>Qualitative results</vt:lpstr>
      <vt:lpstr>Calculate KL, JS</vt:lpstr>
      <vt:lpstr>PowerPoint Presentation</vt:lpstr>
      <vt:lpstr>EM distance</vt:lpstr>
      <vt:lpstr>PowerPoint Presentation</vt:lpstr>
      <vt:lpstr>Wasserstein distance</vt:lpstr>
      <vt:lpstr>In discrete space</vt:lpstr>
      <vt:lpstr>Kantorvich-Rubinson dualty</vt:lpstr>
      <vt:lpstr>The WGAN loss</vt:lpstr>
      <vt:lpstr>PowerPoint Presentation</vt:lpstr>
      <vt:lpstr>PowerPoint Presentation</vt:lpstr>
      <vt:lpstr>PowerPoint Presentation</vt:lpstr>
      <vt:lpstr>PowerPoint Presentation</vt:lpstr>
      <vt:lpstr>Problem with clipping parameter</vt:lpstr>
      <vt:lpstr>W-GAN GP</vt:lpstr>
      <vt:lpstr>Why we do not apply the regularizr on real or fake points</vt:lpstr>
      <vt:lpstr>PowerPoint Presentation</vt:lpstr>
      <vt:lpstr>WGAN GP experiments</vt:lpstr>
      <vt:lpstr>PowerPoint Presentation</vt:lpstr>
      <vt:lpstr>CGAN – using the labels</vt:lpstr>
      <vt:lpstr>InfoGAN – labels as latent variables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</dc:title>
  <dc:creator>user</dc:creator>
  <cp:lastModifiedBy>Admin</cp:lastModifiedBy>
  <cp:revision>55</cp:revision>
  <dcterms:created xsi:type="dcterms:W3CDTF">2019-10-18T00:08:42Z</dcterms:created>
  <dcterms:modified xsi:type="dcterms:W3CDTF">2025-04-01T06:58:04Z</dcterms:modified>
</cp:coreProperties>
</file>